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144000" cx="6858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orient="horz" pos="5299">
          <p15:clr>
            <a:srgbClr val="000000"/>
          </p15:clr>
        </p15:guide>
        <p15:guide id="3" orient="horz" pos="461">
          <p15:clr>
            <a:srgbClr val="000000"/>
          </p15:clr>
        </p15:guide>
        <p15:guide id="4" orient="horz" pos="643">
          <p15:clr>
            <a:srgbClr val="000000"/>
          </p15:clr>
        </p15:guide>
        <p15:guide id="5" orient="horz" pos="5117">
          <p15:clr>
            <a:srgbClr val="000000"/>
          </p15:clr>
        </p15:guide>
        <p15:guide id="6" pos="2160">
          <p15:clr>
            <a:srgbClr val="000000"/>
          </p15:clr>
        </p15:guide>
        <p15:guide id="7" pos="255">
          <p15:clr>
            <a:srgbClr val="000000"/>
          </p15:clr>
        </p15:guide>
        <p15:guide id="8" pos="4065">
          <p15:clr>
            <a:srgbClr val="000000"/>
          </p15:clr>
        </p15:guide>
        <p15:guide id="9" pos="357">
          <p15:clr>
            <a:srgbClr val="000000"/>
          </p15:clr>
        </p15:guide>
        <p15:guide id="10" pos="3963">
          <p15:clr>
            <a:srgbClr val="000000"/>
          </p15:clr>
        </p15:guide>
      </p15:sldGuideLst>
    </p:ext>
    <p:ext uri="http://customooxmlschemas.google.com/">
      <go:slidesCustomData xmlns:go="http://customooxmlschemas.google.com/" r:id="rId7" roundtripDataSignature="AMtx7mj1AMEkfkiz30y5WcHgYUGVCk0S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299" orient="horz"/>
        <p:guide pos="461" orient="horz"/>
        <p:guide pos="643" orient="horz"/>
        <p:guide pos="5117" orient="horz"/>
        <p:guide pos="2160"/>
        <p:guide pos="255"/>
        <p:guide pos="4065"/>
        <p:guide pos="357"/>
        <p:guide pos="396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6725"/>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328862"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6725"/>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7" name="Google Shape;17;p1:notes"/>
          <p:cNvSpPr/>
          <p:nvPr>
            <p:ph idx="2" type="sldImg"/>
          </p:nvPr>
        </p:nvSpPr>
        <p:spPr>
          <a:xfrm>
            <a:off x="2328863"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3"/>
          <p:cNvSpPr/>
          <p:nvPr>
            <p:ph type="title"/>
          </p:nvPr>
        </p:nvSpPr>
        <p:spPr>
          <a:xfrm>
            <a:off x="342899" y="638527"/>
            <a:ext cx="6165056" cy="1325741"/>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342900" y="584200"/>
            <a:ext cx="6165850" cy="7943850"/>
          </a:xfrm>
          <a:prstGeom prst="roundRect">
            <a:avLst>
              <a:gd fmla="val 572" name="adj"/>
            </a:avLst>
          </a:prstGeom>
          <a:solidFill>
            <a:schemeClr val="lt1">
              <a:alpha val="86666"/>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 name="Google Shape;11;p2"/>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12" name="Google Shape;12;p2"/>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FE1"/>
        </a:solidFill>
      </p:bgPr>
    </p:bg>
    <p:spTree>
      <p:nvGrpSpPr>
        <p:cNvPr id="18" name="Shape 18"/>
        <p:cNvGrpSpPr/>
        <p:nvPr/>
      </p:nvGrpSpPr>
      <p:grpSpPr>
        <a:xfrm>
          <a:off x="0" y="0"/>
          <a:ext cx="0" cy="0"/>
          <a:chOff x="0" y="0"/>
          <a:chExt cx="0" cy="0"/>
        </a:xfrm>
      </p:grpSpPr>
      <p:sp>
        <p:nvSpPr>
          <p:cNvPr id="19" name="Google Shape;19;p1"/>
          <p:cNvSpPr txBox="1"/>
          <p:nvPr/>
        </p:nvSpPr>
        <p:spPr>
          <a:xfrm>
            <a:off x="376250" y="2216150"/>
            <a:ext cx="6105600" cy="16311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Link to learning</a:t>
            </a:r>
            <a:r>
              <a:rPr b="0" i="0" lang="en-US" sz="1600" u="none" cap="none" strike="noStrike">
                <a:solidFill>
                  <a:srgbClr val="1C1C1C"/>
                </a:solidFill>
                <a:latin typeface="Arial"/>
                <a:ea typeface="Arial"/>
                <a:cs typeface="Arial"/>
                <a:sym typeface="Arial"/>
              </a:rPr>
              <a:t>: </a:t>
            </a:r>
            <a:endParaRPr b="0" i="0" sz="1600" u="none" cap="none" strike="noStrike">
              <a:solidFill>
                <a:srgbClr val="1C1C1C"/>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Together as a school we are going to be celebrating all things FOOTBALL for the FIFA world cup 2022! You will be given a choice of many world cup related activities for your enrichment homework.  </a:t>
            </a:r>
            <a:endParaRPr b="0" i="0" sz="1600" u="none" cap="none" strike="noStrike">
              <a:solidFill>
                <a:srgbClr val="1C1C1C"/>
              </a:solidFill>
              <a:latin typeface="Arial"/>
              <a:ea typeface="Arial"/>
              <a:cs typeface="Arial"/>
              <a:sym typeface="Arial"/>
            </a:endParaRPr>
          </a:p>
          <a:p>
            <a:pPr indent="0" lvl="0" marL="0" marR="0" rtl="0" algn="l">
              <a:lnSpc>
                <a:spcPct val="90000"/>
              </a:lnSpc>
              <a:spcBef>
                <a:spcPts val="1000"/>
              </a:spcBef>
              <a:spcAft>
                <a:spcPts val="0"/>
              </a:spcAft>
              <a:buClr>
                <a:srgbClr val="1C1C1C"/>
              </a:buClr>
              <a:buSzPts val="1600"/>
              <a:buFont typeface="Arial"/>
              <a:buNone/>
            </a:pPr>
            <a:r>
              <a:t/>
            </a:r>
            <a:endParaRPr b="0" i="0" sz="1600" u="none" cap="none" strike="noStrike">
              <a:solidFill>
                <a:srgbClr val="1C1C1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0" name="Google Shape;20;p1"/>
          <p:cNvSpPr txBox="1"/>
          <p:nvPr/>
        </p:nvSpPr>
        <p:spPr>
          <a:xfrm>
            <a:off x="350825" y="3955325"/>
            <a:ext cx="6130800" cy="11469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1" i="0" lang="en-US" sz="1600" u="sng" cap="none" strike="noStrike">
                <a:solidFill>
                  <a:srgbClr val="000000"/>
                </a:solidFill>
                <a:latin typeface="Arial"/>
                <a:ea typeface="Arial"/>
                <a:cs typeface="Arial"/>
                <a:sym typeface="Arial"/>
              </a:rPr>
              <a:t>Task: </a:t>
            </a:r>
            <a:r>
              <a:rPr b="1" i="0" lang="en-US" sz="1600" u="none" cap="none" strike="noStrike">
                <a:solidFill>
                  <a:srgbClr val="000000"/>
                </a:solidFill>
                <a:latin typeface="Arial"/>
                <a:ea typeface="Arial"/>
                <a:cs typeface="Arial"/>
                <a:sym typeface="Arial"/>
              </a:rPr>
              <a:t> </a:t>
            </a:r>
            <a:r>
              <a:rPr b="0" i="0" lang="en-US" sz="1600" u="none" cap="none" strike="noStrike">
                <a:solidFill>
                  <a:srgbClr val="000000"/>
                </a:solidFill>
                <a:latin typeface="Arial"/>
                <a:ea typeface="Arial"/>
                <a:cs typeface="Arial"/>
                <a:sym typeface="Arial"/>
              </a:rPr>
              <a:t>Every country has its own National Anthem and throughout the tournament we will hear these being played before the matches begin. Your task is to appraise your chosen team’s National Anthem.</a:t>
            </a:r>
            <a:endParaRPr b="0" i="0" sz="1600" u="none" cap="none" strike="noStrike">
              <a:solidFill>
                <a:srgbClr val="000000"/>
              </a:solidFill>
              <a:latin typeface="Arial"/>
              <a:ea typeface="Arial"/>
              <a:cs typeface="Arial"/>
              <a:sym typeface="Arial"/>
            </a:endParaRPr>
          </a:p>
        </p:txBody>
      </p:sp>
      <p:sp>
        <p:nvSpPr>
          <p:cNvPr id="21" name="Google Shape;21;p1"/>
          <p:cNvSpPr txBox="1"/>
          <p:nvPr/>
        </p:nvSpPr>
        <p:spPr>
          <a:xfrm>
            <a:off x="4857750" y="8221650"/>
            <a:ext cx="1890600" cy="831900"/>
          </a:xfrm>
          <a:prstGeom prst="rect">
            <a:avLst/>
          </a:prstGeom>
          <a:solidFill>
            <a:srgbClr val="FFFF00"/>
          </a:solidFill>
          <a:ln cap="flat" cmpd="sng" w="9525">
            <a:solidFill>
              <a:srgbClr val="23A7F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Due date</a:t>
            </a:r>
            <a:r>
              <a:rPr b="0" i="0" lang="en-US" sz="1600" u="none" cap="none" strike="noStrike">
                <a:solidFill>
                  <a:srgbClr val="1C1C1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C1C1C"/>
              </a:buClr>
              <a:buSzPts val="1600"/>
              <a:buFont typeface="Arial"/>
              <a:buNone/>
            </a:pPr>
            <a:r>
              <a:rPr b="0" i="0" lang="en-US" sz="1600" u="none" cap="none" strike="noStrike">
                <a:solidFill>
                  <a:srgbClr val="1C1C1C"/>
                </a:solidFill>
                <a:latin typeface="Arial"/>
                <a:ea typeface="Arial"/>
                <a:cs typeface="Arial"/>
                <a:sym typeface="Arial"/>
              </a:rPr>
              <a:t>Monday 19th December 2022</a:t>
            </a:r>
            <a:endParaRPr b="0" i="0" sz="1400" u="none" cap="none" strike="noStrike">
              <a:solidFill>
                <a:srgbClr val="000000"/>
              </a:solidFill>
              <a:latin typeface="Arial"/>
              <a:ea typeface="Arial"/>
              <a:cs typeface="Arial"/>
              <a:sym typeface="Arial"/>
            </a:endParaRPr>
          </a:p>
        </p:txBody>
      </p:sp>
      <p:pic>
        <p:nvPicPr>
          <p:cNvPr id="22" name="Google Shape;22;p1"/>
          <p:cNvPicPr preferRelativeResize="0"/>
          <p:nvPr/>
        </p:nvPicPr>
        <p:blipFill rotWithShape="1">
          <a:blip r:embed="rId3">
            <a:alphaModFix/>
          </a:blip>
          <a:srcRect b="0" l="0" r="0" t="0"/>
          <a:stretch/>
        </p:blipFill>
        <p:spPr>
          <a:xfrm>
            <a:off x="376237" y="555625"/>
            <a:ext cx="1008062" cy="1008062"/>
          </a:xfrm>
          <a:prstGeom prst="rect">
            <a:avLst/>
          </a:prstGeom>
          <a:noFill/>
          <a:ln>
            <a:noFill/>
          </a:ln>
        </p:spPr>
      </p:pic>
      <p:sp>
        <p:nvSpPr>
          <p:cNvPr id="23" name="Google Shape;23;p1"/>
          <p:cNvSpPr txBox="1"/>
          <p:nvPr/>
        </p:nvSpPr>
        <p:spPr>
          <a:xfrm>
            <a:off x="350837" y="587375"/>
            <a:ext cx="6156300" cy="9540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Enrichment Homework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Autumn 2</a:t>
            </a:r>
            <a:endParaRPr b="0" i="0" sz="1400" u="none" cap="none" strike="noStrike">
              <a:solidFill>
                <a:srgbClr val="000000"/>
              </a:solidFill>
              <a:latin typeface="Arial"/>
              <a:ea typeface="Arial"/>
              <a:cs typeface="Arial"/>
              <a:sym typeface="Arial"/>
            </a:endParaRPr>
          </a:p>
        </p:txBody>
      </p:sp>
      <p:sp>
        <p:nvSpPr>
          <p:cNvPr id="24" name="Google Shape;24;p1"/>
          <p:cNvSpPr txBox="1"/>
          <p:nvPr/>
        </p:nvSpPr>
        <p:spPr>
          <a:xfrm>
            <a:off x="350825" y="1655725"/>
            <a:ext cx="4265700" cy="3699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sng" cap="none" strike="noStrike">
                <a:solidFill>
                  <a:schemeClr val="dk1"/>
                </a:solidFill>
                <a:latin typeface="Arial"/>
                <a:ea typeface="Arial"/>
                <a:cs typeface="Arial"/>
                <a:sym typeface="Arial"/>
              </a:rPr>
              <a:t>Subject</a:t>
            </a:r>
            <a:r>
              <a:rPr b="0" i="0" lang="en-US" sz="1800" u="none" cap="none" strike="noStrike">
                <a:solidFill>
                  <a:schemeClr val="dk1"/>
                </a:solidFill>
                <a:latin typeface="Arial"/>
                <a:ea typeface="Arial"/>
                <a:cs typeface="Arial"/>
                <a:sym typeface="Arial"/>
              </a:rPr>
              <a:t>:    KS2 Music </a:t>
            </a:r>
            <a:endParaRPr b="0" i="0" sz="1400" u="none" cap="none" strike="noStrike">
              <a:solidFill>
                <a:srgbClr val="000000"/>
              </a:solidFill>
              <a:latin typeface="Arial"/>
              <a:ea typeface="Arial"/>
              <a:cs typeface="Arial"/>
              <a:sym typeface="Arial"/>
            </a:endParaRPr>
          </a:p>
        </p:txBody>
      </p:sp>
      <p:sp>
        <p:nvSpPr>
          <p:cNvPr id="25" name="Google Shape;25;p1"/>
          <p:cNvSpPr txBox="1"/>
          <p:nvPr/>
        </p:nvSpPr>
        <p:spPr>
          <a:xfrm>
            <a:off x="350825" y="5157902"/>
            <a:ext cx="6130800" cy="34326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600"/>
              <a:buFont typeface="Arial"/>
              <a:buNone/>
            </a:pPr>
            <a:r>
              <a:rPr b="1" i="0" lang="en-US" sz="1500" u="sng" cap="none" strike="noStrike">
                <a:solidFill>
                  <a:schemeClr val="dk1"/>
                </a:solidFill>
                <a:latin typeface="Arial"/>
                <a:ea typeface="Arial"/>
                <a:cs typeface="Arial"/>
                <a:sym typeface="Arial"/>
              </a:rPr>
              <a:t>Expectations:</a:t>
            </a:r>
            <a:endParaRPr b="1" i="0" sz="1500" u="sng"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rPr b="0" i="0" lang="en-US" sz="1500" u="none" cap="none" strike="noStrike">
                <a:solidFill>
                  <a:schemeClr val="dk1"/>
                </a:solidFill>
                <a:latin typeface="Arial"/>
                <a:ea typeface="Arial"/>
                <a:cs typeface="Arial"/>
                <a:sym typeface="Arial"/>
              </a:rPr>
              <a:t>Your appraisal can be produced digitally or hand-written</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rPr b="0" i="0" lang="en-US" sz="1500" u="none" cap="none" strike="noStrike">
                <a:solidFill>
                  <a:schemeClr val="dk1"/>
                </a:solidFill>
                <a:latin typeface="Arial"/>
                <a:ea typeface="Arial"/>
                <a:cs typeface="Arial"/>
                <a:sym typeface="Arial"/>
              </a:rPr>
              <a:t>You will comment on the musical elements e.g. </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Instrumentation, including voices</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What types of voices / instruments used </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Dynamics</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Tempo</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Mood</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Structure</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Pitch</a:t>
            </a:r>
            <a:endParaRPr b="0" i="0" sz="1500" u="none" cap="none" strike="noStrike">
              <a:solidFill>
                <a:schemeClr val="dk1"/>
              </a:solidFill>
              <a:latin typeface="Arial"/>
              <a:ea typeface="Arial"/>
              <a:cs typeface="Arial"/>
              <a:sym typeface="Aria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Texture</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Timbre</a:t>
            </a:r>
            <a:endParaRPr sz="1500">
              <a:solidFill>
                <a:schemeClr val="dk1"/>
              </a:solidFill>
            </a:endParaRPr>
          </a:p>
          <a:p>
            <a:pPr indent="0" lvl="0" marL="0" marR="0" rtl="0" algn="l">
              <a:lnSpc>
                <a:spcPct val="115000"/>
              </a:lnSpc>
              <a:spcBef>
                <a:spcPts val="0"/>
              </a:spcBef>
              <a:spcAft>
                <a:spcPts val="0"/>
              </a:spcAft>
              <a:buClr>
                <a:schemeClr val="dk1"/>
              </a:buClr>
              <a:buSzPts val="1600"/>
              <a:buFont typeface="Arial"/>
              <a:buNone/>
            </a:pPr>
            <a:r>
              <a:rPr b="0" i="0" lang="en-US" sz="1500" u="none" cap="none" strike="noStrike">
                <a:solidFill>
                  <a:schemeClr val="dk1"/>
                </a:solidFill>
                <a:latin typeface="Arial"/>
                <a:ea typeface="Arial"/>
                <a:cs typeface="Arial"/>
                <a:sym typeface="Arial"/>
              </a:rPr>
              <a:t>Finally, what do you like or not like about this anthem?</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228600" lvl="0" marL="67310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600" u="sng" cap="none" strike="noStrike">
              <a:solidFill>
                <a:schemeClr val="dk1"/>
              </a:solidFill>
              <a:latin typeface="Arial"/>
              <a:ea typeface="Arial"/>
              <a:cs typeface="Arial"/>
              <a:sym typeface="Arial"/>
            </a:endParaRPr>
          </a:p>
        </p:txBody>
      </p:sp>
      <p:pic>
        <p:nvPicPr>
          <p:cNvPr id="26" name="Google Shape;26;p1"/>
          <p:cNvPicPr preferRelativeResize="0"/>
          <p:nvPr/>
        </p:nvPicPr>
        <p:blipFill rotWithShape="1">
          <a:blip r:embed="rId4">
            <a:alphaModFix/>
          </a:blip>
          <a:srcRect b="0" l="0" r="0" t="0"/>
          <a:stretch/>
        </p:blipFill>
        <p:spPr>
          <a:xfrm>
            <a:off x="4616525" y="1044484"/>
            <a:ext cx="1890601" cy="11469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Annabelle Grey</dc:creator>
</cp:coreProperties>
</file>